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98" r:id="rId3"/>
    <p:sldId id="297" r:id="rId4"/>
    <p:sldId id="289" r:id="rId5"/>
    <p:sldId id="296" r:id="rId6"/>
    <p:sldId id="287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et Domínguez García" userId="f0eada6b-74e7-4990-a6f0-396b28e8ff49" providerId="ADAL" clId="{5184E66C-B6D7-4019-922A-3CC9BA714C29}"/>
    <pc:docChg chg="modSld">
      <pc:chgData name="Lizet Domínguez García" userId="f0eada6b-74e7-4990-a6f0-396b28e8ff49" providerId="ADAL" clId="{5184E66C-B6D7-4019-922A-3CC9BA714C29}" dt="2026-04-01T00:13:25.608" v="1" actId="20577"/>
      <pc:docMkLst>
        <pc:docMk/>
      </pc:docMkLst>
      <pc:sldChg chg="modSp mod">
        <pc:chgData name="Lizet Domínguez García" userId="f0eada6b-74e7-4990-a6f0-396b28e8ff49" providerId="ADAL" clId="{5184E66C-B6D7-4019-922A-3CC9BA714C29}" dt="2026-04-01T00:13:25.608" v="1" actId="20577"/>
        <pc:sldMkLst>
          <pc:docMk/>
          <pc:sldMk cId="3864805203" sldId="285"/>
        </pc:sldMkLst>
        <pc:spChg chg="mod">
          <ac:chgData name="Lizet Domínguez García" userId="f0eada6b-74e7-4990-a6f0-396b28e8ff49" providerId="ADAL" clId="{5184E66C-B6D7-4019-922A-3CC9BA714C29}" dt="2026-04-01T00:13:25.608" v="1" actId="20577"/>
          <ac:spMkLst>
            <pc:docMk/>
            <pc:sldMk cId="3864805203" sldId="285"/>
            <ac:spMk id="4" creationId="{C542AA7E-8F3A-6A60-BAB6-F8D4AF6F808F}"/>
          </ac:spMkLst>
        </pc:spChg>
      </pc:sldChg>
      <pc:sldChg chg="modSp mod">
        <pc:chgData name="Lizet Domínguez García" userId="f0eada6b-74e7-4990-a6f0-396b28e8ff49" providerId="ADAL" clId="{5184E66C-B6D7-4019-922A-3CC9BA714C29}" dt="2026-04-01T00:13:19.946" v="0" actId="20577"/>
        <pc:sldMkLst>
          <pc:docMk/>
          <pc:sldMk cId="1819624933" sldId="295"/>
        </pc:sldMkLst>
        <pc:spChg chg="mod">
          <ac:chgData name="Lizet Domínguez García" userId="f0eada6b-74e7-4990-a6f0-396b28e8ff49" providerId="ADAL" clId="{5184E66C-B6D7-4019-922A-3CC9BA714C29}" dt="2026-04-01T00:13:19.946" v="0" actId="20577"/>
          <ac:spMkLst>
            <pc:docMk/>
            <pc:sldMk cId="1819624933" sldId="295"/>
            <ac:spMk id="4" creationId="{690C37C4-107C-F8B5-CE82-64DFBA009C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4401FE-758A-8704-0FD7-1B7086979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ADBBD3-B8E9-AEAD-EA21-4F68127D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4834D5-F148-2165-09EE-30CDF17E9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FF11-92C2-48F0-9B85-0BDF237EEB08}" type="datetimeFigureOut">
              <a:rPr lang="es-MX" smtClean="0"/>
              <a:t>08/04/2026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BB8454-D8D2-0874-6229-1F101B07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8E9504-4C17-7D2C-4C4D-FA7BD62A3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29E9E-BF4A-4CAC-859A-DD7E9920B0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3855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9A16F7-322A-B741-4864-9A9005708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9362B1-BB8C-88F8-7CF1-62AAD0D18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08B03E-06A7-A026-38E5-7C5DCFD17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FF11-92C2-48F0-9B85-0BDF237EEB08}" type="datetimeFigureOut">
              <a:rPr lang="es-MX" smtClean="0"/>
              <a:t>08/04/2026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1E823-3060-0A7A-CF70-C27A18433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092CB8-45A7-5F26-41E5-2E0E4F11B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29E9E-BF4A-4CAC-859A-DD7E9920B0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687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302309-2046-5B15-7642-6C302CA39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5ABCD7-5AB2-C0C8-3234-8A3D314A8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3277E3-1D0D-6C9D-9BF9-1B56B3AC7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FF11-92C2-48F0-9B85-0BDF237EEB08}" type="datetimeFigureOut">
              <a:rPr lang="es-MX" smtClean="0"/>
              <a:t>08/04/2026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6A51F9-72C4-45B9-D85D-37DCD0985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95058D-D4E8-C66E-23C0-CB8923925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29E9E-BF4A-4CAC-859A-DD7E9920B0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410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5328E0-FE27-8981-B921-61D59710A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2AF60A-24DC-82F1-B689-9F7EF1F28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B35C7F5-8ADA-F37F-6CEA-0AFF6A473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7B1466-52B3-ABD8-E6A8-0EDBDF17D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FF11-92C2-48F0-9B85-0BDF237EEB08}" type="datetimeFigureOut">
              <a:rPr lang="es-MX" smtClean="0"/>
              <a:t>08/04/2026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B35705-5F93-57DB-5C5B-C485DDD60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0D7278-F64E-A552-9DCE-E8FB83E84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29E9E-BF4A-4CAC-859A-DD7E9920B0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853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1E3516-1168-1A6E-D3EA-CB4EA3207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1BD109-0A52-C908-A283-EA8CC971A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0502FB-2969-1470-DCB3-C9DA95948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1C1263B-A627-F150-5DDB-D0255D3A06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03A5395-0705-8503-D172-1EA81C1AEF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8621771-C592-AE54-9CCE-8E6C4224E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FF11-92C2-48F0-9B85-0BDF237EEB08}" type="datetimeFigureOut">
              <a:rPr lang="es-MX" smtClean="0"/>
              <a:t>08/04/2026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B666FAB-6716-78B4-8D45-16DEEFBA1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E5AAC3E-F68A-62B7-60CE-39D9BE8CA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29E9E-BF4A-4CAC-859A-DD7E9920B0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9485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1425F-850E-4A74-AC0F-CE072DEB4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8A06D6C-029D-15BC-1727-C384EA572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FF11-92C2-48F0-9B85-0BDF237EEB08}" type="datetimeFigureOut">
              <a:rPr lang="es-MX" smtClean="0"/>
              <a:t>08/04/2026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7DFBE74-21A2-E386-27F8-B5FDBAFC6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70C0000-625D-76EC-1E66-EF8A54356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29E9E-BF4A-4CAC-859A-DD7E9920B0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2306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C60530B-8975-5AF6-8B6B-D4A4B7445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FF11-92C2-48F0-9B85-0BDF237EEB08}" type="datetimeFigureOut">
              <a:rPr lang="es-MX" smtClean="0"/>
              <a:t>08/04/2026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015EEFB-69C7-7334-200C-0A727FE99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2CF257-90A4-B3EC-75F8-EB5AF985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29E9E-BF4A-4CAC-859A-DD7E9920B0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2259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9379E2-BAA5-E054-BCF7-50E38E0C5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1CADC3-BA8E-4188-A758-EA5244C6A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BEC7A37-5092-7A17-F15D-959DD35CF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B2C1667-F61C-E3FC-4BAD-8196F1859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FF11-92C2-48F0-9B85-0BDF237EEB08}" type="datetimeFigureOut">
              <a:rPr lang="es-MX" smtClean="0"/>
              <a:t>08/04/2026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B423B9-438E-A9C3-4FB2-A2C00380E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987EED-BADB-FEBB-9162-A2CF3C793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29E9E-BF4A-4CAC-859A-DD7E9920B0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278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82EB36-2D02-0B55-B9ED-470EDE459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E29BC80-4715-F02C-8B10-191D8CAF85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5E1D2D-DD68-8083-18DC-599D857E6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779D1A-2EF1-ABD1-35E0-8A13099E5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FF11-92C2-48F0-9B85-0BDF237EEB08}" type="datetimeFigureOut">
              <a:rPr lang="es-MX" smtClean="0"/>
              <a:t>08/04/2026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9BB720-29E3-0629-6C40-102C655B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A3BD10-EC9B-FC4F-DFE6-FF728FBF1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29E9E-BF4A-4CAC-859A-DD7E9920B0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1997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E8F4C-EE85-602E-5B91-82438B14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2DB62B-7793-A048-43DF-F313DB109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D4879A-A889-68E6-D88F-8E1FBDA1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FF11-92C2-48F0-9B85-0BDF237EEB08}" type="datetimeFigureOut">
              <a:rPr lang="es-MX" smtClean="0"/>
              <a:t>08/04/2026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4958C4-D8F6-FFB1-EC4B-6FB93F6C5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6703AD-3841-9B6C-FD76-F302B57A5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29E9E-BF4A-4CAC-859A-DD7E9920B0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194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F03522-41AF-E259-C424-CB1A73A548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6A62E1E-854E-219D-7819-C21E14DC3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BEAC56-39E5-2330-92B1-399B53843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FF11-92C2-48F0-9B85-0BDF237EEB08}" type="datetimeFigureOut">
              <a:rPr lang="es-MX" smtClean="0"/>
              <a:t>08/04/2026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16044F-51A2-801D-2D47-1FD5BB99D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445B19-F33A-55E3-97FA-E0983A5AB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29E9E-BF4A-4CAC-859A-DD7E9920B0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7298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50D12B5-39A7-E9F6-DC8B-688DB4F34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7A595A-1290-695B-6D3B-AF04DBB67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DCD5C5-BDB2-97D9-1FF1-29136CF5AB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1AFF11-92C2-48F0-9B85-0BDF237EEB08}" type="datetimeFigureOut">
              <a:rPr lang="es-MX" smtClean="0"/>
              <a:t>08/04/2026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0A1979-6B4D-BB48-3237-70672508A4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8BCE9F-659F-CF9F-8B51-D1F9093E9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329E9E-BF4A-4CAC-859A-DD7E9920B0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136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C2DA5-3A75-1361-EC94-E4B2EA05F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7D42DEA-D532-4503-93EC-2514B570459C}"/>
              </a:ext>
            </a:extLst>
          </p:cNvPr>
          <p:cNvSpPr txBox="1"/>
          <p:nvPr/>
        </p:nvSpPr>
        <p:spPr>
          <a:xfrm>
            <a:off x="8330909" y="2919845"/>
            <a:ext cx="33458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b="1" dirty="0">
                <a:solidFill>
                  <a:schemeClr val="bg1"/>
                </a:solidFill>
              </a:rPr>
              <a:t>AGREGAR TÍTULO</a:t>
            </a:r>
          </a:p>
        </p:txBody>
      </p:sp>
      <p:pic>
        <p:nvPicPr>
          <p:cNvPr id="3" name="Imagen 2" descr="Interfaz de usuario gráfica, Sitio web&#10;&#10;El contenido generado por IA puede ser incorrecto.">
            <a:extLst>
              <a:ext uri="{FF2B5EF4-FFF2-40B4-BE49-F238E27FC236}">
                <a16:creationId xmlns:a16="http://schemas.microsoft.com/office/drawing/2014/main" id="{1B1F05EC-64D3-0529-1BF0-3E5C940B5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4"/>
            <a:ext cx="12192000" cy="684889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542AA7E-8F3A-6A60-BAB6-F8D4AF6F808F}"/>
              </a:ext>
            </a:extLst>
          </p:cNvPr>
          <p:cNvSpPr txBox="1"/>
          <p:nvPr/>
        </p:nvSpPr>
        <p:spPr>
          <a:xfrm>
            <a:off x="-483889" y="2736502"/>
            <a:ext cx="6248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40° ANIVERSARIO; </a:t>
            </a:r>
          </a:p>
          <a:p>
            <a:pPr algn="ctr"/>
            <a:r>
              <a:rPr lang="es-MX" sz="2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8vo CONGRESO </a:t>
            </a:r>
            <a:r>
              <a:rPr lang="es-MX" sz="2800" b="1" i="0" u="none" strike="noStrike" baseline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  <a:p>
            <a:pPr algn="ctr"/>
            <a:r>
              <a:rPr lang="es-MX" sz="2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2da ASAMBLEA ORDINARIA</a:t>
            </a:r>
            <a:endParaRPr lang="es-MX" sz="2800" b="1" i="0" u="none" strike="noStrike" baseline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041CBBD-B0D0-C0A7-6586-9D9C3B36F0C4}"/>
              </a:ext>
            </a:extLst>
          </p:cNvPr>
          <p:cNvSpPr txBox="1"/>
          <p:nvPr/>
        </p:nvSpPr>
        <p:spPr>
          <a:xfrm>
            <a:off x="3755445" y="5458589"/>
            <a:ext cx="62484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1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Sede Hotel Barceló </a:t>
            </a:r>
          </a:p>
          <a:p>
            <a:r>
              <a:rPr lang="es-MX" sz="21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</a:t>
            </a:r>
            <a:r>
              <a:rPr lang="es-MX" sz="2000" b="1" i="1" dirty="0">
                <a:solidFill>
                  <a:srgbClr val="00000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, CDMX.</a:t>
            </a:r>
            <a:endParaRPr lang="es-MX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092799F-A983-D242-A663-0C565D75EA03}"/>
              </a:ext>
            </a:extLst>
          </p:cNvPr>
          <p:cNvSpPr txBox="1"/>
          <p:nvPr/>
        </p:nvSpPr>
        <p:spPr>
          <a:xfrm>
            <a:off x="-1246477" y="5407271"/>
            <a:ext cx="6248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días de evento;</a:t>
            </a:r>
          </a:p>
          <a:p>
            <a:pPr algn="ctr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28 y 29 de Mayo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805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0E76D-23A5-669B-D558-5616D4A37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3BFB936C-7BBD-6408-9BAF-C16A59F03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4"/>
            <a:ext cx="12192000" cy="684889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D379F4C-F4AF-D02F-BD24-F832400E6B57}"/>
              </a:ext>
            </a:extLst>
          </p:cNvPr>
          <p:cNvSpPr txBox="1"/>
          <p:nvPr/>
        </p:nvSpPr>
        <p:spPr>
          <a:xfrm>
            <a:off x="141514" y="1182242"/>
            <a:ext cx="12050486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DESAYUNO CON MARCA EXCLUSIVA</a:t>
            </a:r>
          </a:p>
          <a:p>
            <a:endParaRPr lang="es-MX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COSTO $</a:t>
            </a:r>
            <a:r>
              <a:rPr lang="es-MX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,000.00 pesos más IVA.</a:t>
            </a:r>
          </a:p>
          <a:p>
            <a:endParaRPr lang="es-MX" sz="1600" b="0" i="1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representantes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marca (2 con acceso a conferencias  y 3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estancia en el stand).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de atención dentro del </a:t>
            </a:r>
            <a:r>
              <a:rPr lang="es-MX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break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Intervención durante el desayuno con información de su servicio. (10 minutos)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la marca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material publicitario y mención de 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“patrocinado por” durante el periodo del desayuno.</a:t>
            </a:r>
            <a:endParaRPr lang="es-MX" sz="16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Proyección de su video dentro del salón, previo al desayuno y proyección de su logo.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Realización de 1 Webinar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parte del patrocinador posterior al evento (coordinar fecha con límite a los siguientes dos meses del evento – abierto a asociados y público en general).</a:t>
            </a:r>
            <a:endParaRPr lang="es-MX" sz="16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la marca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material publicitario y mención de </a:t>
            </a: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“patrocinado por” </a:t>
            </a:r>
            <a:r>
              <a:rPr lang="es-MX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RRSS</a:t>
            </a:r>
            <a:r>
              <a:rPr lang="es-MX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4 banner publicitarios de la marca (Proporcionados por el patrocinador, el día del evento)</a:t>
            </a:r>
            <a:endParaRPr lang="es-MX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envío de </a:t>
            </a:r>
            <a:r>
              <a:rPr lang="es-MX" sz="16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mailing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.</a:t>
            </a:r>
            <a:r>
              <a:rPr lang="es-MX" sz="16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publicitario a las bases de datos de AMACARGA (calendarizados para envío como máximo hasta 4 meses posteriores al evento).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publicación en las RRSS de la asociación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(Facebook, X, Instagram, LinkedIn;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calendarizados para publicarse como máximo, hasta 4 meses posteriores al evento; banner o vídeo de máx. 1 minuto de duración)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Agradecimiento de patrocinio dentro del carrusel de sitio web AMACARGA con redireccionamiento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página web del patrocinador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los 4 meses posteriores al evento.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de datos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genérica de asistentes al evento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</a:t>
            </a:r>
            <a:r>
              <a:rPr lang="es-MX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datos de contacto proporcionados serán aquellos bajo autorización de los asistentes.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F105BD-4F0D-7C45-09C1-F4EA1DE8866B}"/>
              </a:ext>
            </a:extLst>
          </p:cNvPr>
          <p:cNvSpPr txBox="1"/>
          <p:nvPr/>
        </p:nvSpPr>
        <p:spPr>
          <a:xfrm>
            <a:off x="3901168" y="6280576"/>
            <a:ext cx="6248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detalles sujetos a cambios</a:t>
            </a:r>
            <a:r>
              <a:rPr lang="es-MX" sz="2000" b="1" i="1" u="none" strike="noStrike" baseline="0" dirty="0">
                <a:solidFill>
                  <a:srgbClr val="000000"/>
                </a:solidFill>
                <a:latin typeface="Aptos" panose="020B0004020202020204" pitchFamily="34" charset="0"/>
              </a:rPr>
              <a:t>. </a:t>
            </a:r>
            <a:endParaRPr lang="es-MX" dirty="0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6926C9B4-A555-F473-C640-7940C26287E4}"/>
              </a:ext>
            </a:extLst>
          </p:cNvPr>
          <p:cNvSpPr/>
          <p:nvPr/>
        </p:nvSpPr>
        <p:spPr>
          <a:xfrm>
            <a:off x="8109857" y="571498"/>
            <a:ext cx="3810001" cy="1170216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de personalidades, incluidas Autoridades, invitados especiales, asociados, etc. </a:t>
            </a:r>
          </a:p>
        </p:txBody>
      </p:sp>
    </p:spTree>
    <p:extLst>
      <p:ext uri="{BB962C8B-B14F-4D97-AF65-F5344CB8AC3E}">
        <p14:creationId xmlns:p14="http://schemas.microsoft.com/office/powerpoint/2010/main" val="2280414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D1DF3-2EFC-D349-8C23-2A23D7957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459ABEBE-05D5-5F88-9556-36A9BEC4E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4"/>
            <a:ext cx="12192000" cy="684889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A53D430-DB7A-E718-33B1-AEFCE192E851}"/>
              </a:ext>
            </a:extLst>
          </p:cNvPr>
          <p:cNvSpPr txBox="1"/>
          <p:nvPr/>
        </p:nvSpPr>
        <p:spPr>
          <a:xfrm>
            <a:off x="3901168" y="6280576"/>
            <a:ext cx="6248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detalles sujetos a cambios</a:t>
            </a:r>
            <a:r>
              <a:rPr lang="es-MX" sz="2000" b="1" i="1" u="none" strike="noStrike" baseline="0" dirty="0">
                <a:solidFill>
                  <a:srgbClr val="000000"/>
                </a:solidFill>
                <a:latin typeface="Aptos" panose="020B0004020202020204" pitchFamily="34" charset="0"/>
              </a:rPr>
              <a:t>. </a:t>
            </a:r>
            <a:endParaRPr lang="es-MX" dirty="0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EDA9C07-8FC8-BFE6-1BCD-946D299B9709}"/>
              </a:ext>
            </a:extLst>
          </p:cNvPr>
          <p:cNvSpPr/>
          <p:nvPr/>
        </p:nvSpPr>
        <p:spPr>
          <a:xfrm>
            <a:off x="8109857" y="571498"/>
            <a:ext cx="3810001" cy="1170216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de personalidades, incluidas Autoridades, invitados especiales, asociados, etc.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EC7EC50-C76D-8CAC-F86D-5FCEB02094AC}"/>
              </a:ext>
            </a:extLst>
          </p:cNvPr>
          <p:cNvSpPr txBox="1"/>
          <p:nvPr/>
        </p:nvSpPr>
        <p:spPr>
          <a:xfrm>
            <a:off x="141514" y="1182242"/>
            <a:ext cx="12050486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BRUNCH CON MARCA EXCLUSIVA</a:t>
            </a:r>
          </a:p>
          <a:p>
            <a:endParaRPr lang="es-MX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COSTO $</a:t>
            </a:r>
            <a:r>
              <a:rPr lang="es-MX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,000.00 pesos más IVA.</a:t>
            </a:r>
          </a:p>
          <a:p>
            <a:endParaRPr lang="es-MX" sz="1600" b="0" i="1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5 representantes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marca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 con acceso a conferencias  y 3 estancia en el stand).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de atención dentro del </a:t>
            </a:r>
            <a:r>
              <a:rPr lang="es-MX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break</a:t>
            </a:r>
            <a:endParaRPr lang="es-MX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Intervención durante el </a:t>
            </a:r>
            <a:r>
              <a:rPr lang="es-MX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brunch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información de su servicio. (10 minutos)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la marca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material publicitario y mención de 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“patrocinado por” durante el periodo del </a:t>
            </a:r>
            <a:r>
              <a:rPr lang="es-MX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brunch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6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Proyección de su video dentro del salón, previo al </a:t>
            </a:r>
            <a:r>
              <a:rPr lang="es-MX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brunch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proyección de su logo.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Realización de 1 </a:t>
            </a:r>
            <a:r>
              <a:rPr lang="es-MX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Webinar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parte del patrocinador posterior al evento (coordinar fecha con límite a los siguientes dos meses del evento – abierto a asociados y público en general).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la marca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material publicitario y mención de </a:t>
            </a: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“patrocinado por” </a:t>
            </a:r>
            <a:r>
              <a:rPr lang="es-MX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RRSS</a:t>
            </a:r>
            <a:r>
              <a:rPr lang="es-MX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4 banner publicitarios de la marca (Proporcionados por el patrocinador, el día del evento)</a:t>
            </a:r>
            <a:endParaRPr lang="es-MX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envío de </a:t>
            </a:r>
            <a:r>
              <a:rPr lang="es-MX" sz="16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mailing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.</a:t>
            </a:r>
            <a:r>
              <a:rPr lang="es-MX" sz="16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publicitario a las bases de datos de AMACARGA (calendarizados para envío como máximo hasta 4 meses posteriores al evento).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publicación en las RRSS de la asociación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(Facebook, X, Instagram, LinkedIn;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calendarizados para publicarse como máximo, hasta 4 meses posteriores al evento; banner o vídeo de máx. 1 minuto de duración)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Agradecimiento de patrocinio dentro del carrusel de sitio web AMACARGA con redireccionamiento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página web del patrocinador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los 4 meses posteriores al evento.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de datos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genérica de asistentes al evento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</a:t>
            </a:r>
            <a:r>
              <a:rPr lang="es-MX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datos de contacto proporcionados serán aquellos bajo autorización de los asistentes.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319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8F998-6DEF-8F2C-6479-B4C010298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003D6930-624F-5CFC-D9A8-EC060FA3A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4"/>
            <a:ext cx="12192000" cy="684889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F400487-FFB6-56F5-75FA-579C89BEBE95}"/>
              </a:ext>
            </a:extLst>
          </p:cNvPr>
          <p:cNvSpPr txBox="1"/>
          <p:nvPr/>
        </p:nvSpPr>
        <p:spPr>
          <a:xfrm>
            <a:off x="3901168" y="6280576"/>
            <a:ext cx="6248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detalles sujetos a cambios</a:t>
            </a:r>
            <a:r>
              <a:rPr lang="es-MX" sz="2000" b="1" i="1" u="none" strike="noStrike" baseline="0" dirty="0">
                <a:solidFill>
                  <a:srgbClr val="000000"/>
                </a:solidFill>
                <a:latin typeface="Aptos" panose="020B0004020202020204" pitchFamily="34" charset="0"/>
              </a:rPr>
              <a:t>. </a:t>
            </a:r>
            <a:endParaRPr lang="es-MX" dirty="0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71F205F7-F0D3-B141-F623-076998031202}"/>
              </a:ext>
            </a:extLst>
          </p:cNvPr>
          <p:cNvSpPr/>
          <p:nvPr/>
        </p:nvSpPr>
        <p:spPr>
          <a:xfrm>
            <a:off x="8109857" y="571498"/>
            <a:ext cx="3810001" cy="1170216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de personalidades, incluidas Autoridades, invitados especiales, asociados, etc.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AC1B82F-8F84-4C32-7F2B-805A23629C6F}"/>
              </a:ext>
            </a:extLst>
          </p:cNvPr>
          <p:cNvSpPr txBox="1"/>
          <p:nvPr/>
        </p:nvSpPr>
        <p:spPr>
          <a:xfrm>
            <a:off x="141514" y="1074088"/>
            <a:ext cx="12050486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COCTEL CON TEMATICA MEXICANA Y</a:t>
            </a:r>
            <a:r>
              <a:rPr lang="es-MX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MARCA EXCLUSIVA</a:t>
            </a:r>
          </a:p>
          <a:p>
            <a:endParaRPr lang="es-MX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COSTO $</a:t>
            </a:r>
            <a:r>
              <a:rPr lang="es-MX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,000.00 pesos más IVA.</a:t>
            </a:r>
          </a:p>
          <a:p>
            <a:endParaRPr lang="es-MX" sz="1600" b="0" i="1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representantes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marca (2 con acceso a conferencias y 2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estancia en el stand).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de atención dentro del </a:t>
            </a:r>
            <a:r>
              <a:rPr lang="es-MX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break</a:t>
            </a:r>
            <a:endParaRPr lang="es-MX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Intervención durante el coctel con información de su servicio. (10 minutos)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la marca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material publicitario y mención de 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“patrocinado por” durante el periodo del coctel.</a:t>
            </a:r>
            <a:endParaRPr lang="es-MX" sz="16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Proyección de su video dentro del salón, previo al coctel y proyección de su logo.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Realización de 1 </a:t>
            </a:r>
            <a:r>
              <a:rPr lang="es-MX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Webinar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parte del patrocinador posterior al evento (coordinar fecha con límite a los siguientes dos meses del evento – abierto a asociados y público en general).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la marca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material publicitario y mención de </a:t>
            </a: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“patrocinado por” </a:t>
            </a:r>
            <a:r>
              <a:rPr lang="es-MX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RRSS</a:t>
            </a:r>
            <a:r>
              <a:rPr lang="es-MX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4 banner publicitarios de la marca (Proporcionados por el patrocinador, el día del evento)</a:t>
            </a:r>
            <a:endParaRPr lang="es-MX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envío de </a:t>
            </a:r>
            <a:r>
              <a:rPr lang="es-MX" sz="16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mailing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.</a:t>
            </a:r>
            <a:r>
              <a:rPr lang="es-MX" sz="16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publicitario a las bases de datos de AMACARGA (calendarizados para envío como máximo hasta 4 meses posteriores al evento).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publicación en las RRSS de la asociación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(Facebook, X, Instagram, LinkedIn;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calendarizados para publicarse como máximo, hasta 4 meses posteriores al evento; banner o vídeo de máx. 1 minuto de duración)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Agradecimiento de patrocinio dentro del carrusel de sitio web AMACARGA con redireccionamiento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página web del patrocinador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los 4 meses posteriores al evento.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de datos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genérica de asistentes al evento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</a:t>
            </a:r>
            <a:r>
              <a:rPr lang="es-MX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datos de contacto proporcionados serán aquellos bajo autorización de los asistentes.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821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32F81-7748-203D-E77A-86DD4FBF8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CF81D43F-ECEC-7478-8352-84EE3F970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4"/>
            <a:ext cx="12192000" cy="684889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CF417AE-C666-EB30-303F-C88FE392CB8B}"/>
              </a:ext>
            </a:extLst>
          </p:cNvPr>
          <p:cNvSpPr txBox="1"/>
          <p:nvPr/>
        </p:nvSpPr>
        <p:spPr>
          <a:xfrm>
            <a:off x="141514" y="1315117"/>
            <a:ext cx="1205048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BENEFICIOS PATROCINIO ORO </a:t>
            </a:r>
          </a:p>
          <a:p>
            <a:endParaRPr lang="es-MX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COSTO $65,000.00 pesos más IVA.</a:t>
            </a:r>
          </a:p>
          <a:p>
            <a:endParaRPr lang="es-MX" sz="1600" b="0" i="1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</a:t>
            </a: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representantes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marca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acceso a conferencias (estancia en el stand).</a:t>
            </a:r>
            <a:endParaRPr lang="es-MX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Realización de 1 Webinar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parte del patrocinador (acceso a público en general).</a:t>
            </a:r>
            <a:endParaRPr lang="es-MX" sz="16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de atención dentro del </a:t>
            </a:r>
            <a:r>
              <a:rPr lang="es-MX" sz="16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</a:t>
            </a: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break </a:t>
            </a:r>
            <a:r>
              <a:rPr lang="es-MX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(dinámica de </a:t>
            </a:r>
            <a:r>
              <a:rPr lang="es-MX" sz="160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brunch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s-MX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bocadillos, canapés dulces –variedad proporcionada por parte de los patrocinadores-)</a:t>
            </a:r>
            <a:endParaRPr lang="es-MX" sz="16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la marca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material publicitario y mención de </a:t>
            </a: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“patrocinado por” </a:t>
            </a:r>
            <a:r>
              <a:rPr lang="es-MX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RRSS.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Proyección de video corporativo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máximo 2 minutos de duración.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4 banner publicitarios de la marca (Proporcionados por el patrocinador, el día del evento)</a:t>
            </a:r>
            <a:endParaRPr lang="es-MX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envío de </a:t>
            </a:r>
            <a:r>
              <a:rPr lang="es-MX" sz="16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mailing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.</a:t>
            </a:r>
            <a:r>
              <a:rPr lang="es-MX" sz="16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publicitario a las bases de datos de AMACARGA (calendarizados para envío como máximo hasta 4 meses posteriores al evento).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publicación en las RRSS de la asociación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(Facebook, X, Instagram, LinkedIn;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calendarizados para publicarse como máximo, hasta 4 meses posteriores al evento; banner o vídeo de máx. 1 minuto de duración)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Agradecimiento de patrocinio dentro del carrusel de sitio web AMACARGA con redireccionamiento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página web del patrocinador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los 4 meses posteriores al evento.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de datos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genérica de asistentes al evento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</a:t>
            </a:r>
            <a:r>
              <a:rPr lang="es-MX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datos de contacto proporcionados serán aquellos bajo autorización de los asistentes.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3D54BA9-B424-DD87-C9F1-C5CDCD90270B}"/>
              </a:ext>
            </a:extLst>
          </p:cNvPr>
          <p:cNvSpPr txBox="1"/>
          <p:nvPr/>
        </p:nvSpPr>
        <p:spPr>
          <a:xfrm>
            <a:off x="3901168" y="6280576"/>
            <a:ext cx="6248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detalles sujetos a cambios</a:t>
            </a:r>
            <a:r>
              <a:rPr lang="es-MX" sz="2000" b="1" i="1" u="none" strike="noStrike" baseline="0" dirty="0">
                <a:solidFill>
                  <a:srgbClr val="000000"/>
                </a:solidFill>
                <a:latin typeface="Aptos" panose="020B0004020202020204" pitchFamily="34" charset="0"/>
              </a:rPr>
              <a:t>. </a:t>
            </a:r>
            <a:endParaRPr lang="es-MX" dirty="0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378F325-F796-BDEE-B2E2-D8F9A510D2D5}"/>
              </a:ext>
            </a:extLst>
          </p:cNvPr>
          <p:cNvSpPr/>
          <p:nvPr/>
        </p:nvSpPr>
        <p:spPr>
          <a:xfrm>
            <a:off x="8109857" y="571498"/>
            <a:ext cx="3810001" cy="1170216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de personalidades, incluidas Autoridades, invitados especiales, asociados, etc. </a:t>
            </a:r>
          </a:p>
        </p:txBody>
      </p:sp>
    </p:spTree>
    <p:extLst>
      <p:ext uri="{BB962C8B-B14F-4D97-AF65-F5344CB8AC3E}">
        <p14:creationId xmlns:p14="http://schemas.microsoft.com/office/powerpoint/2010/main" val="3653636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9A8CD-2423-5B09-8800-1ECE12AA4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0B938688-1565-1591-C84B-445655A52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4"/>
            <a:ext cx="12192000" cy="684889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9FC6DD1-84A7-6A51-DE26-7E512AB0643B}"/>
              </a:ext>
            </a:extLst>
          </p:cNvPr>
          <p:cNvSpPr txBox="1"/>
          <p:nvPr/>
        </p:nvSpPr>
        <p:spPr>
          <a:xfrm>
            <a:off x="3901168" y="6280576"/>
            <a:ext cx="6248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detalles sujetos a cambios</a:t>
            </a:r>
            <a:r>
              <a:rPr lang="es-MX" sz="2000" b="1" i="1" u="none" strike="noStrike" baseline="0" dirty="0">
                <a:solidFill>
                  <a:srgbClr val="000000"/>
                </a:solidFill>
                <a:latin typeface="Aptos" panose="020B0004020202020204" pitchFamily="34" charset="0"/>
              </a:rPr>
              <a:t>. </a:t>
            </a:r>
            <a:endParaRPr lang="es-MX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4641859-6C39-82E4-69FE-117284D3376C}"/>
              </a:ext>
            </a:extLst>
          </p:cNvPr>
          <p:cNvSpPr txBox="1"/>
          <p:nvPr/>
        </p:nvSpPr>
        <p:spPr>
          <a:xfrm>
            <a:off x="141514" y="1356151"/>
            <a:ext cx="12050486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BENEFICIOS PATROCINIO PLATA </a:t>
            </a:r>
          </a:p>
          <a:p>
            <a:endParaRPr lang="es-MX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COSTO $5</a:t>
            </a:r>
            <a:r>
              <a:rPr lang="es-MX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s-MX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,000.00 pesos más IVA.</a:t>
            </a:r>
          </a:p>
          <a:p>
            <a:endParaRPr lang="es-MX" sz="1600" b="0" i="1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2 representantes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marca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acceso al congreso, solo presencia en stand.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de atención dentro del </a:t>
            </a:r>
            <a:r>
              <a:rPr lang="es-MX" sz="16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</a:t>
            </a: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break </a:t>
            </a:r>
            <a:r>
              <a:rPr lang="es-MX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(dinámica de </a:t>
            </a:r>
            <a:r>
              <a:rPr lang="es-MX" sz="160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brunch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s-MX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bocadillos, canapés dulces –variedad proporcionada por parte de los patrocinadores-)</a:t>
            </a:r>
            <a:endParaRPr lang="es-MX" sz="16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la marca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material publicitario y mención de </a:t>
            </a:r>
            <a:r>
              <a:rPr lang="es-MX" sz="16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“patrocinado por” </a:t>
            </a:r>
            <a:r>
              <a:rPr lang="es-MX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RRSS.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de 2 banner publicitarios de la marca (Proporcionados por el patrocinador, el día del evento)</a:t>
            </a:r>
            <a:endParaRPr lang="es-MX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envío de </a:t>
            </a:r>
            <a:r>
              <a:rPr lang="es-MX" sz="16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mailing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.</a:t>
            </a:r>
            <a:r>
              <a:rPr lang="es-MX" sz="16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publicitario a las bases de datos de AMACARGA (calendarizados para envío como máximo hasta 2 meses y medio posteriores al evento).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publicación en las RRSS de la asociación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(Facebook, X, Instagram, LinkedIn;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calendarizados para publicarse como máximo, hasta 2 meses y medio posteriores al evento; banner o vídeo de máx. 1 minuto de duración)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Agradecimiento de patrocinio dentro del carrusel de sitio web AMACARGA con redireccionamiento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página web del patrocinador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los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meses y  </a:t>
            </a:r>
            <a:r>
              <a:rPr lang="es-MX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posteriores al evento.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33D2C33D-00A5-81CB-F842-4F90957091C8}"/>
              </a:ext>
            </a:extLst>
          </p:cNvPr>
          <p:cNvSpPr/>
          <p:nvPr/>
        </p:nvSpPr>
        <p:spPr>
          <a:xfrm>
            <a:off x="8109857" y="571498"/>
            <a:ext cx="3810001" cy="1170216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de personalidades, incluidas Autoridades, invitados especiales, asociados, etc. </a:t>
            </a:r>
          </a:p>
        </p:txBody>
      </p:sp>
    </p:spTree>
    <p:extLst>
      <p:ext uri="{BB962C8B-B14F-4D97-AF65-F5344CB8AC3E}">
        <p14:creationId xmlns:p14="http://schemas.microsoft.com/office/powerpoint/2010/main" val="3350633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</TotalTime>
  <Words>1389</Words>
  <Application>Microsoft Office PowerPoint</Application>
  <PresentationFormat>Panorámica</PresentationFormat>
  <Paragraphs>95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Itzel Isabel Morín Martínez</dc:creator>
  <cp:lastModifiedBy>Itzel Isabel Morín Martínez</cp:lastModifiedBy>
  <cp:revision>12</cp:revision>
  <dcterms:created xsi:type="dcterms:W3CDTF">2026-03-27T18:16:20Z</dcterms:created>
  <dcterms:modified xsi:type="dcterms:W3CDTF">2026-04-09T01:00:26Z</dcterms:modified>
</cp:coreProperties>
</file>